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5028B-422A-A545-9B98-06CA177798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12FA70-5597-0A40-97B5-733CC6E134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447F9-3BFC-0D4B-A762-ECFAD67DD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79316-236E-E344-9E0A-2438E8120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D0CB5-25D6-514E-A337-DE6B19C40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78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EA2CF-61CF-AB4E-860B-F9ECD15C4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A40C7-C5D6-BF48-BA2A-4D3F23A60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7ABC4-A6A3-454B-AB04-972AB0DC5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82BCD-6EE8-F141-92F9-FC09A9B69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DCDFD-6798-C74C-A107-290A2BFC3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60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72B447-2AD8-4A47-845B-39542365C9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C6D021-2B93-FA4D-8DB8-BFB695A65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20ACC-D387-D941-8686-FDBE25242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9E26D-BB9E-4E44-AA18-E3BA079B1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E8518-FB92-0C4D-9DB7-88A535AC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41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7D45-E7E3-644D-ADEA-8A3962D07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73416-B11D-7B4C-938B-BDE6480F3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94D53-5796-9A47-82E5-B6AD3E6F1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8EE51-04F7-AA43-8B0B-6DF0E974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43DD3-6935-F743-A3F1-E2EB406BD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89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95488-357F-3442-9FB6-28D48D40A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DB3CE-4C46-4546-9C5C-F189EE136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623BA-FCBF-3A49-82AF-5A1741F39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1D04-DA0E-F140-8AF9-A87556C0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0EA02-8502-7240-8A29-7A0FE854A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09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14E43-53D4-9A41-B072-FC0195D08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6107E-937A-0040-AE1C-BF6217C22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A3509-8DEF-B043-8F36-FF7129440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59811-876D-114E-BE71-B15CC52E8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8A99E-7B26-0948-A9E7-FEE4D4E9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61F5E-0F29-9340-8368-5D6BE46C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30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4149-5DFB-A446-8CAB-A981F9F32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B3DAF-D32E-E24D-9966-21F10929F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12B02-98D7-ED4C-A24E-D9B88F4EF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643EED-0491-9C42-938E-A80D5374DC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A31E7F-1EBC-6344-BC88-CD7AD5DBF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28767B-57D2-D245-A5E6-842991A26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2D0463-AF23-CF49-8803-1793CF8DD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BB219D-7E0E-0948-9410-DE241E00E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21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60557-1686-8D48-86B5-EE83B0326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74E574-9709-BA45-AA82-4DBCCA821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29C5E-26F0-F549-8E83-96B316EBF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09135-43FF-2D49-9F8D-17B5F915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01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37EE65-0134-3245-B4E5-3B1CB9F48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028801-A32D-5145-AEC3-9AE5204D8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A67E9-1C6A-C04E-9A69-C32C5954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98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7F728-2353-F940-87DA-45B3914E4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71AA4-F8A9-E34E-969E-79033F18D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28DF48-876E-A34C-9F58-371B912F8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4D440F-C161-E543-BBEA-204F67E4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8BA9AF-486D-2540-8D56-B3FC3EC73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BB0B0A-8BE3-3541-A697-0FEE9226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85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90AA9-1198-0944-8301-635386404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0A1753-5798-3D4D-890F-EB513B94D3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8B809-AD82-7140-915B-E0309623D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1D07D-C6CA-5746-9611-11F95682B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CE9C-9161-6645-A5C8-3C12AE8A1530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CA201-A8DC-FF4C-A308-4B297C782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7A36E-0E10-2742-89D8-EC7550D1E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7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84C65A-FA9A-EF4A-B4EA-3D7D4634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4504A-D2E2-DC4A-8EE3-D8BBA58AE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2B6A9-9F44-6541-8422-E643C030E2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FCE9C-9161-6645-A5C8-3C12AE8A1530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D14AA-14F6-DA41-891A-B29E1A728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8A90B-F70A-E544-8717-4F732F01C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23DA6-3932-BF49-AF90-8AF63AAB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78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7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25.png"/><Relationship Id="rId5" Type="http://schemas.openxmlformats.org/officeDocument/2006/relationships/image" Target="../media/image33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32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7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25.png"/><Relationship Id="rId5" Type="http://schemas.openxmlformats.org/officeDocument/2006/relationships/image" Target="../media/image40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39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7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2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25.png"/><Relationship Id="rId5" Type="http://schemas.openxmlformats.org/officeDocument/2006/relationships/image" Target="../media/image47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46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71750-F8AD-AA4D-9801-2282C5F665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Benchmark problem #6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33168-CE6A-D048-8296-9941A9E169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Solved with MOOSE framework</a:t>
            </a:r>
          </a:p>
          <a:p>
            <a:endParaRPr lang="en-US" dirty="0"/>
          </a:p>
          <a:p>
            <a:r>
              <a:rPr lang="en-US" dirty="0"/>
              <a:t>Dong-</a:t>
            </a:r>
            <a:r>
              <a:rPr lang="en-US" dirty="0" err="1"/>
              <a:t>Uk</a:t>
            </a:r>
            <a:r>
              <a:rPr lang="en-US" dirty="0"/>
              <a:t> Kim</a:t>
            </a:r>
          </a:p>
          <a:p>
            <a:r>
              <a:rPr lang="en-US" dirty="0"/>
              <a:t>University of Florida</a:t>
            </a:r>
          </a:p>
        </p:txBody>
      </p:sp>
    </p:spTree>
    <p:extLst>
      <p:ext uri="{BB962C8B-B14F-4D97-AF65-F5344CB8AC3E}">
        <p14:creationId xmlns:p14="http://schemas.microsoft.com/office/powerpoint/2010/main" val="667628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F3C2-9825-DE43-B92D-8568F289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Cahn-Hilliard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CDCF9-2D67-4A42-9EB1-304909007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Strong form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Weak form; ‘forward split’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E8DE48-FE61-D149-830D-714457EE133A}"/>
                  </a:ext>
                </a:extLst>
              </p:cNvPr>
              <p:cNvSpPr txBox="1"/>
              <p:nvPr/>
            </p:nvSpPr>
            <p:spPr>
              <a:xfrm>
                <a:off x="4878420" y="2057400"/>
                <a:ext cx="168001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E8DE48-FE61-D149-830D-714457EE1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420" y="2057400"/>
                <a:ext cx="1680012" cy="526683"/>
              </a:xfrm>
              <a:prstGeom prst="rect">
                <a:avLst/>
              </a:prstGeom>
              <a:blipFill>
                <a:blip r:embed="rId2"/>
                <a:stretch>
                  <a:fillRect l="-3030" t="-2381" r="-227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794E36D-6256-574F-AF71-E223A195AE41}"/>
                  </a:ext>
                </a:extLst>
              </p:cNvPr>
              <p:cNvSpPr/>
              <p:nvPr/>
            </p:nvSpPr>
            <p:spPr>
              <a:xfrm>
                <a:off x="3953937" y="2855207"/>
                <a:ext cx="3528978" cy="619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𝑐h𝑒𝑚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𝑒𝑙𝑒𝑐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794E36D-6256-574F-AF71-E223A195A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937" y="2855207"/>
                <a:ext cx="3528978" cy="619080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54FB50-4F69-1A4F-96CB-3CDD8B922B6F}"/>
                  </a:ext>
                </a:extLst>
              </p:cNvPr>
              <p:cNvSpPr txBox="1"/>
              <p:nvPr/>
            </p:nvSpPr>
            <p:spPr>
              <a:xfrm>
                <a:off x="1114664" y="4503869"/>
                <a:ext cx="7351949" cy="588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num>
                                <m:den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54FB50-4F69-1A4F-96CB-3CDD8B922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664" y="4503869"/>
                <a:ext cx="7351949" cy="588944"/>
              </a:xfrm>
              <a:prstGeom prst="rect">
                <a:avLst/>
              </a:prstGeom>
              <a:blipFill>
                <a:blip r:embed="rId4"/>
                <a:stretch>
                  <a:fillRect l="-4483" t="-195745" b="-285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82D1F58-92EC-B441-B6F9-2B2563AA9D7E}"/>
                  </a:ext>
                </a:extLst>
              </p:cNvPr>
              <p:cNvSpPr/>
              <p:nvPr/>
            </p:nvSpPr>
            <p:spPr>
              <a:xfrm>
                <a:off x="1114664" y="5329323"/>
                <a:ext cx="10366812" cy="681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𝑐h𝑒𝑚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𝑒𝑙𝑒𝑐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𝑐h𝑒𝑚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𝑒𝑙𝑒𝑐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  <m:brk m:alnAt="23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82D1F58-92EC-B441-B6F9-2B2563AA9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664" y="5329323"/>
                <a:ext cx="10366812" cy="681277"/>
              </a:xfrm>
              <a:prstGeom prst="rect">
                <a:avLst/>
              </a:prstGeom>
              <a:blipFill>
                <a:blip r:embed="rId5"/>
                <a:stretch>
                  <a:fillRect l="-3060" t="-169811" b="-247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D7260A-AEED-2146-A191-918FA9DA1A8C}"/>
                  </a:ext>
                </a:extLst>
              </p:cNvPr>
              <p:cNvSpPr/>
              <p:nvPr/>
            </p:nvSpPr>
            <p:spPr>
              <a:xfrm>
                <a:off x="8794423" y="4574016"/>
                <a:ext cx="2835841" cy="448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0" dirty="0"/>
                  <a:t>with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nary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D7260A-AEED-2146-A191-918FA9DA1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423" y="4574016"/>
                <a:ext cx="2835841" cy="448649"/>
              </a:xfrm>
              <a:prstGeom prst="rect">
                <a:avLst/>
              </a:prstGeom>
              <a:blipFill>
                <a:blip r:embed="rId6"/>
                <a:stretch>
                  <a:fillRect l="-1333" t="-111429" b="-1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682431-D03B-5F41-B81A-D81AC45E91E7}"/>
                  </a:ext>
                </a:extLst>
              </p:cNvPr>
              <p:cNvSpPr/>
              <p:nvPr/>
            </p:nvSpPr>
            <p:spPr>
              <a:xfrm>
                <a:off x="5350120" y="6243104"/>
                <a:ext cx="2416624" cy="448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0" dirty="0"/>
                  <a:t>with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682431-D03B-5F41-B81A-D81AC45E9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120" y="6243104"/>
                <a:ext cx="2416624" cy="448649"/>
              </a:xfrm>
              <a:prstGeom prst="rect">
                <a:avLst/>
              </a:prstGeom>
              <a:blipFill>
                <a:blip r:embed="rId7"/>
                <a:stretch>
                  <a:fillRect l="-1563" t="-114286" b="-16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A364C5-F92E-0A4E-B63F-46F1037D658F}"/>
                  </a:ext>
                </a:extLst>
              </p:cNvPr>
              <p:cNvSpPr txBox="1"/>
              <p:nvPr/>
            </p:nvSpPr>
            <p:spPr>
              <a:xfrm>
                <a:off x="9627196" y="4001294"/>
                <a:ext cx="12432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A364C5-F92E-0A4E-B63F-46F1037D6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7196" y="4001294"/>
                <a:ext cx="1243224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7730A7-C425-CC4F-B7EC-56EA296BA63C}"/>
              </a:ext>
            </a:extLst>
          </p:cNvPr>
          <p:cNvCxnSpPr>
            <a:stCxn id="10" idx="2"/>
          </p:cNvCxnSpPr>
          <p:nvPr/>
        </p:nvCxnSpPr>
        <p:spPr>
          <a:xfrm>
            <a:off x="10248808" y="4370626"/>
            <a:ext cx="0" cy="203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47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F9E71-3B23-024A-90AC-69E92590A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2092A-F31F-C148-A9CB-17114C2B6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form</a:t>
            </a:r>
          </a:p>
          <a:p>
            <a:endParaRPr lang="en-US" dirty="0"/>
          </a:p>
          <a:p>
            <a:r>
              <a:rPr lang="en-US" dirty="0"/>
              <a:t>Weak 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DC870F-1539-FD48-93C0-773ACEB74821}"/>
                  </a:ext>
                </a:extLst>
              </p:cNvPr>
              <p:cNvSpPr txBox="1"/>
              <p:nvPr/>
            </p:nvSpPr>
            <p:spPr>
              <a:xfrm>
                <a:off x="4410186" y="2300591"/>
                <a:ext cx="3371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DC870F-1539-FD48-93C0-773ACEB74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186" y="2300591"/>
                <a:ext cx="3371628" cy="276999"/>
              </a:xfrm>
              <a:prstGeom prst="rect">
                <a:avLst/>
              </a:prstGeom>
              <a:blipFill>
                <a:blip r:embed="rId2"/>
                <a:stretch>
                  <a:fillRect l="-74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8F5092-F797-F245-8C7F-4A7E1B94AA82}"/>
                  </a:ext>
                </a:extLst>
              </p:cNvPr>
              <p:cNvSpPr txBox="1"/>
              <p:nvPr/>
            </p:nvSpPr>
            <p:spPr>
              <a:xfrm>
                <a:off x="2770886" y="3588894"/>
                <a:ext cx="5215146" cy="566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l-G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𝑒𝑥𝑡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l-G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𝑖𝑛𝑡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8F5092-F797-F245-8C7F-4A7E1B94A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886" y="3588894"/>
                <a:ext cx="5215146" cy="566374"/>
              </a:xfrm>
              <a:prstGeom prst="rect">
                <a:avLst/>
              </a:prstGeom>
              <a:blipFill>
                <a:blip r:embed="rId3"/>
                <a:stretch>
                  <a:fillRect l="-2184" t="-208889" r="-485" b="-29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946ED6-A8B0-4041-A8D1-248C1DC606AC}"/>
                  </a:ext>
                </a:extLst>
              </p:cNvPr>
              <p:cNvSpPr/>
              <p:nvPr/>
            </p:nvSpPr>
            <p:spPr>
              <a:xfrm>
                <a:off x="4130622" y="5469888"/>
                <a:ext cx="3651192" cy="448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0" dirty="0"/>
                  <a:t>with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m:rPr>
                            <m:sty m:val="p"/>
                          </m:r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l-GR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𝑒𝑥𝑡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l-GR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𝑖𝑛𝑡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nary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946ED6-A8B0-4041-A8D1-248C1DC60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622" y="5469888"/>
                <a:ext cx="3651192" cy="448649"/>
              </a:xfrm>
              <a:prstGeom prst="rect">
                <a:avLst/>
              </a:prstGeom>
              <a:blipFill>
                <a:blip r:embed="rId4"/>
                <a:stretch>
                  <a:fillRect l="-1038" t="-105556" b="-16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F928BED-CB7E-3647-9831-FED8F4D120AC}"/>
                  </a:ext>
                </a:extLst>
              </p:cNvPr>
              <p:cNvSpPr/>
              <p:nvPr/>
            </p:nvSpPr>
            <p:spPr>
              <a:xfrm>
                <a:off x="3249646" y="4461551"/>
                <a:ext cx="6141617" cy="658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𝑒𝑥𝑡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  <m:brk m:alnAt="23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F928BED-CB7E-3647-9831-FED8F4D12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646" y="4461551"/>
                <a:ext cx="6141617" cy="658706"/>
              </a:xfrm>
              <a:prstGeom prst="rect">
                <a:avLst/>
              </a:prstGeom>
              <a:blipFill>
                <a:blip r:embed="rId5"/>
                <a:stretch>
                  <a:fillRect l="-9917" t="-169811" b="-247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9D1148-E244-7D4A-A976-8D2FD9E57073}"/>
                  </a:ext>
                </a:extLst>
              </p:cNvPr>
              <p:cNvSpPr txBox="1"/>
              <p:nvPr/>
            </p:nvSpPr>
            <p:spPr>
              <a:xfrm>
                <a:off x="8330513" y="5509546"/>
                <a:ext cx="2474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l-G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9D1148-E244-7D4A-A976-8D2FD9E57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513" y="5509546"/>
                <a:ext cx="24745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3C4D3F-720B-E345-B59C-D4724B183B8C}"/>
              </a:ext>
            </a:extLst>
          </p:cNvPr>
          <p:cNvCxnSpPr/>
          <p:nvPr/>
        </p:nvCxnSpPr>
        <p:spPr>
          <a:xfrm flipH="1">
            <a:off x="7820726" y="5694212"/>
            <a:ext cx="437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428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3FECB-FFE0-F248-B5CD-A00B0943D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Discretization &amp; numerical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444C06-9E2A-2848-9081-F85A73FD7E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6134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Element type: quadrilateral with 4 nodes</a:t>
                </a:r>
              </a:p>
              <a:p>
                <a:r>
                  <a:rPr lang="en-US" sz="2000" dirty="0"/>
                  <a:t>Element size: 1 </a:t>
                </a:r>
              </a:p>
              <a:p>
                <a:r>
                  <a:rPr lang="en-US" sz="2000" dirty="0"/>
                  <a:t>Time step: adaptive time steps with initially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en-US" sz="2000" dirty="0"/>
                  <a:t> to maximum 5.</a:t>
                </a:r>
              </a:p>
              <a:p>
                <a:r>
                  <a:rPr lang="en-US" sz="2000" dirty="0"/>
                  <a:t>Time step growth factor: 1.8</a:t>
                </a:r>
              </a:p>
              <a:p>
                <a:r>
                  <a:rPr lang="en-US" sz="2000" dirty="0"/>
                  <a:t>Time step cutback factor: 0.5</a:t>
                </a:r>
              </a:p>
              <a:p>
                <a:r>
                  <a:rPr lang="en-US" sz="2000" dirty="0"/>
                  <a:t>Residual tolerance: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444C06-9E2A-2848-9081-F85A73FD7E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6134"/>
                <a:ext cx="10515600" cy="4351338"/>
              </a:xfrm>
              <a:blipFill>
                <a:blip r:embed="rId2"/>
                <a:stretch>
                  <a:fillRect l="-48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BC90B6D-630B-914B-813E-859E88EEC5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67" t="13331" r="15087" b="13585"/>
          <a:stretch/>
        </p:blipFill>
        <p:spPr>
          <a:xfrm>
            <a:off x="3015047" y="4129760"/>
            <a:ext cx="2483709" cy="2446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8CC4AE-2F0B-DF47-9E50-2A3F3CBAC4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19" t="13458" r="14092" b="13458"/>
          <a:stretch/>
        </p:blipFill>
        <p:spPr>
          <a:xfrm>
            <a:off x="6993925" y="4129759"/>
            <a:ext cx="2520778" cy="2446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1B9EB-67DC-4F4E-9544-24D48021551F}"/>
              </a:ext>
            </a:extLst>
          </p:cNvPr>
          <p:cNvSpPr txBox="1"/>
          <p:nvPr/>
        </p:nvSpPr>
        <p:spPr>
          <a:xfrm>
            <a:off x="2578709" y="412976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8FA20-14D2-254D-8736-2ADCC7D74028}"/>
              </a:ext>
            </a:extLst>
          </p:cNvPr>
          <p:cNvSpPr txBox="1"/>
          <p:nvPr/>
        </p:nvSpPr>
        <p:spPr>
          <a:xfrm>
            <a:off x="6546367" y="412975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899864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5830-01EB-8046-AF2D-5EF5CAB8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(a): concentration field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A4D7D-894B-FA4D-8840-E52375B02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24" t="13420" r="15810" b="13179"/>
          <a:stretch/>
        </p:blipFill>
        <p:spPr>
          <a:xfrm>
            <a:off x="1243021" y="1690688"/>
            <a:ext cx="2275112" cy="2272966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125E40-33EC-1E43-879A-24F48C7240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24" t="13420" r="15810" b="13179"/>
          <a:stretch/>
        </p:blipFill>
        <p:spPr>
          <a:xfrm>
            <a:off x="3702601" y="1690688"/>
            <a:ext cx="2275112" cy="2272966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30643E-B4B5-2943-A0AA-DA330CB890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68" t="13420" r="15366" b="13179"/>
          <a:stretch/>
        </p:blipFill>
        <p:spPr>
          <a:xfrm>
            <a:off x="6162181" y="1690688"/>
            <a:ext cx="2275112" cy="2272966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E62C23-30F7-D14C-A32A-E62424A886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68" t="13420" r="15366" b="13179"/>
          <a:stretch/>
        </p:blipFill>
        <p:spPr>
          <a:xfrm>
            <a:off x="8621761" y="1690688"/>
            <a:ext cx="2275112" cy="2272966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7CEB9E-5B06-D24C-806C-F5764EAE42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368" t="13420" r="15366" b="13179"/>
          <a:stretch/>
        </p:blipFill>
        <p:spPr>
          <a:xfrm>
            <a:off x="2472811" y="4345656"/>
            <a:ext cx="2275112" cy="2272966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2E8FDE-E37A-4546-85C1-1E83726830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368" t="13420" r="15366" b="13179"/>
          <a:stretch/>
        </p:blipFill>
        <p:spPr>
          <a:xfrm>
            <a:off x="4932391" y="4345656"/>
            <a:ext cx="2275112" cy="2272966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E6A70B-259C-C64F-A2AF-3BC2FE5EE2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367" t="13421" r="-144" b="13179"/>
          <a:stretch/>
        </p:blipFill>
        <p:spPr>
          <a:xfrm>
            <a:off x="7391971" y="4345656"/>
            <a:ext cx="2784586" cy="2272934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D5162C-0F75-A44D-BB86-E178612FA96E}"/>
                  </a:ext>
                </a:extLst>
              </p:cNvPr>
              <p:cNvSpPr txBox="1"/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D5162C-0F75-A44D-BB86-E178612F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563259-E43F-CA4D-A3F7-123F8B5B488D}"/>
                  </a:ext>
                </a:extLst>
              </p:cNvPr>
              <p:cNvSpPr txBox="1"/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563259-E43F-CA4D-A3F7-123F8B5B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8048A1-8B7A-2047-B97E-279D554258A7}"/>
                  </a:ext>
                </a:extLst>
              </p:cNvPr>
              <p:cNvSpPr txBox="1"/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8048A1-8B7A-2047-B97E-279D55425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59A603-0820-6A40-A2DC-B707D3CC351C}"/>
                  </a:ext>
                </a:extLst>
              </p:cNvPr>
              <p:cNvSpPr txBox="1"/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59A603-0820-6A40-A2DC-B707D3CC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17CB6B-BE8D-6F4A-B04B-25509FF4FD19}"/>
                  </a:ext>
                </a:extLst>
              </p:cNvPr>
              <p:cNvSpPr txBox="1"/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17CB6B-BE8D-6F4A-B04B-25509FF4F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65965B-9DC2-A14B-A5F4-9CEC9126DBC7}"/>
                  </a:ext>
                </a:extLst>
              </p:cNvPr>
              <p:cNvSpPr txBox="1"/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65965B-9DC2-A14B-A5F4-9CEC9126D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D0AFF9-E8F0-D749-B75E-A1922848531F}"/>
                  </a:ext>
                </a:extLst>
              </p:cNvPr>
              <p:cNvSpPr txBox="1"/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D0AFF9-E8F0-D749-B75E-A1922848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5377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E7DC5C1-6523-8645-B85D-36CC47D686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3" t="13300" b="13300"/>
          <a:stretch/>
        </p:blipFill>
        <p:spPr>
          <a:xfrm>
            <a:off x="7391971" y="4345656"/>
            <a:ext cx="2784586" cy="2272934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6913332-6630-4E40-B624-72C6DFB6B3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67" t="13300" r="15367" b="13300"/>
          <a:stretch/>
        </p:blipFill>
        <p:spPr>
          <a:xfrm>
            <a:off x="4932391" y="4345656"/>
            <a:ext cx="2275112" cy="2272934"/>
          </a:xfrm>
          <a:prstGeom prst="rect">
            <a:avLst/>
          </a:prstGeom>
          <a:ln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732A70-8AA9-0C40-9C54-F3536BED9A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67" t="13300" r="15367" b="13300"/>
          <a:stretch/>
        </p:blipFill>
        <p:spPr>
          <a:xfrm>
            <a:off x="2472811" y="4345656"/>
            <a:ext cx="2275112" cy="2272934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983CF3-8255-8B44-9ADC-8E71FE2851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25" t="12436" r="15368" b="12835"/>
          <a:stretch/>
        </p:blipFill>
        <p:spPr>
          <a:xfrm>
            <a:off x="8620366" y="1662236"/>
            <a:ext cx="2276507" cy="2314088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F5E3F3-D22B-0F44-81CE-7E264BB9FF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19" t="12483" r="15367" b="13095"/>
          <a:stretch/>
        </p:blipFill>
        <p:spPr>
          <a:xfrm>
            <a:off x="6195513" y="1671731"/>
            <a:ext cx="2270128" cy="230459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B3B480-8AF4-E84D-A658-E4460FD4F1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515" t="12483" r="15219" b="13095"/>
          <a:stretch/>
        </p:blipFill>
        <p:spPr>
          <a:xfrm>
            <a:off x="3702601" y="1662236"/>
            <a:ext cx="2275112" cy="2304593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2BCC32-0574-D444-8E04-78A1D094E12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161" t="12891" r="15574" b="13300"/>
          <a:stretch/>
        </p:blipFill>
        <p:spPr>
          <a:xfrm>
            <a:off x="1243021" y="1671731"/>
            <a:ext cx="2275112" cy="2285604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CF5830-01EB-8046-AF2D-5EF5CAB8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(a): Electric potential field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D5162C-0F75-A44D-BB86-E178612FA96E}"/>
                  </a:ext>
                </a:extLst>
              </p:cNvPr>
              <p:cNvSpPr txBox="1"/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D5162C-0F75-A44D-BB86-E178612F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563259-E43F-CA4D-A3F7-123F8B5B488D}"/>
                  </a:ext>
                </a:extLst>
              </p:cNvPr>
              <p:cNvSpPr txBox="1"/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563259-E43F-CA4D-A3F7-123F8B5B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8048A1-8B7A-2047-B97E-279D554258A7}"/>
                  </a:ext>
                </a:extLst>
              </p:cNvPr>
              <p:cNvSpPr txBox="1"/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8048A1-8B7A-2047-B97E-279D55425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59A603-0820-6A40-A2DC-B707D3CC351C}"/>
                  </a:ext>
                </a:extLst>
              </p:cNvPr>
              <p:cNvSpPr txBox="1"/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59A603-0820-6A40-A2DC-B707D3CC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17CB6B-BE8D-6F4A-B04B-25509FF4FD19}"/>
                  </a:ext>
                </a:extLst>
              </p:cNvPr>
              <p:cNvSpPr txBox="1"/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17CB6B-BE8D-6F4A-B04B-25509FF4F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65965B-9DC2-A14B-A5F4-9CEC9126DBC7}"/>
                  </a:ext>
                </a:extLst>
              </p:cNvPr>
              <p:cNvSpPr txBox="1"/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65965B-9DC2-A14B-A5F4-9CEC9126D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D0AFF9-E8F0-D749-B75E-A1922848531F}"/>
                  </a:ext>
                </a:extLst>
              </p:cNvPr>
              <p:cNvSpPr txBox="1"/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D0AFF9-E8F0-D749-B75E-A19228485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502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5EF4696-1660-6C4F-BF77-4BAA745B2E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67" t="13300" r="15367" b="13300"/>
          <a:stretch/>
        </p:blipFill>
        <p:spPr>
          <a:xfrm>
            <a:off x="2472811" y="4345654"/>
            <a:ext cx="2275112" cy="2272936"/>
          </a:xfrm>
          <a:prstGeom prst="rect">
            <a:avLst/>
          </a:prstGeom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1B24E38-0817-5345-89D4-3978C95ED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67" t="13300" r="15367" b="13300"/>
          <a:stretch/>
        </p:blipFill>
        <p:spPr>
          <a:xfrm>
            <a:off x="4932391" y="4345654"/>
            <a:ext cx="2275112" cy="2272936"/>
          </a:xfrm>
          <a:prstGeom prst="rect">
            <a:avLst/>
          </a:prstGeom>
          <a:ln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155C697-F0CF-A04C-A795-BB5E08AF47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3" t="13300" b="13300"/>
          <a:stretch/>
        </p:blipFill>
        <p:spPr>
          <a:xfrm>
            <a:off x="7391971" y="4345654"/>
            <a:ext cx="2784586" cy="2272936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FA83E4-B031-4449-A597-C9C26FFB4E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67" t="13505" r="15367" b="12685"/>
          <a:stretch/>
        </p:blipFill>
        <p:spPr>
          <a:xfrm>
            <a:off x="1243022" y="1690689"/>
            <a:ext cx="2275112" cy="2285636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33F5A5-C73B-9442-91C8-E903A78520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367" t="13325" r="15367" b="12865"/>
          <a:stretch/>
        </p:blipFill>
        <p:spPr>
          <a:xfrm>
            <a:off x="3702601" y="1690688"/>
            <a:ext cx="2275111" cy="2285635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23BE64-4C14-7443-B089-2CFEAF609D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367" t="13505" r="15367" b="12685"/>
          <a:stretch/>
        </p:blipFill>
        <p:spPr>
          <a:xfrm>
            <a:off x="6162179" y="1690688"/>
            <a:ext cx="2275114" cy="2285635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1E8214B-CC36-B449-9F43-431647F9C4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367" t="13737" r="15367" b="12454"/>
          <a:stretch/>
        </p:blipFill>
        <p:spPr>
          <a:xfrm>
            <a:off x="8621760" y="1690688"/>
            <a:ext cx="2275113" cy="2285635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7D606F-6AC0-9F47-9E68-5F44DF1E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(b): concentration field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74FB9F-F076-934D-A7F6-6B101E7609CC}"/>
                  </a:ext>
                </a:extLst>
              </p:cNvPr>
              <p:cNvSpPr txBox="1"/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74FB9F-F076-934D-A7F6-6B101E760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4D7FFC-11EB-F647-8A7C-2529C791C303}"/>
                  </a:ext>
                </a:extLst>
              </p:cNvPr>
              <p:cNvSpPr txBox="1"/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4D7FFC-11EB-F647-8A7C-2529C791C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28D0E7-F813-114B-91F9-C1F64F7CD375}"/>
                  </a:ext>
                </a:extLst>
              </p:cNvPr>
              <p:cNvSpPr txBox="1"/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28D0E7-F813-114B-91F9-C1F64F7CD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8E5612-9957-7847-87DC-B3D2EE41F5C0}"/>
                  </a:ext>
                </a:extLst>
              </p:cNvPr>
              <p:cNvSpPr txBox="1"/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8E5612-9957-7847-87DC-B3D2EE41F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585256-ABF6-324D-BCBE-085EF2DEC8EA}"/>
                  </a:ext>
                </a:extLst>
              </p:cNvPr>
              <p:cNvSpPr txBox="1"/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585256-ABF6-324D-BCBE-085EF2DE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C0EFD8-E06F-8441-B5B9-828AFDD15D4E}"/>
                  </a:ext>
                </a:extLst>
              </p:cNvPr>
              <p:cNvSpPr txBox="1"/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C0EFD8-E06F-8441-B5B9-828AFDD15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45D18C-8FD8-334A-9CF0-3C5B5BCB6B37}"/>
                  </a:ext>
                </a:extLst>
              </p:cNvPr>
              <p:cNvSpPr txBox="1"/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45D18C-8FD8-334A-9CF0-3C5B5BCB6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0041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1F5C7CC9-2C2B-7B49-9770-597D5DC25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67" t="13505" r="15367" b="13300"/>
          <a:stretch/>
        </p:blipFill>
        <p:spPr>
          <a:xfrm>
            <a:off x="2472811" y="4339305"/>
            <a:ext cx="2275112" cy="2266583"/>
          </a:xfrm>
          <a:prstGeom prst="rect">
            <a:avLst/>
          </a:prstGeom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FB0BDBC-37EF-6B4A-B770-9F8365080A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67" t="13197" r="15367" b="13403"/>
          <a:stretch/>
        </p:blipFill>
        <p:spPr>
          <a:xfrm>
            <a:off x="4932390" y="4332953"/>
            <a:ext cx="2275112" cy="2272935"/>
          </a:xfrm>
          <a:prstGeom prst="rect">
            <a:avLst/>
          </a:prstGeom>
          <a:ln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CCF2543-29ED-5C41-929C-94F917D161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67" t="12937" b="13254"/>
          <a:stretch/>
        </p:blipFill>
        <p:spPr>
          <a:xfrm>
            <a:off x="7402164" y="4320255"/>
            <a:ext cx="2779856" cy="2285633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C5ECDD-1B3C-8D4B-A137-97F951F807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67" t="13414" r="15367" b="12776"/>
          <a:stretch/>
        </p:blipFill>
        <p:spPr>
          <a:xfrm>
            <a:off x="1243022" y="1690687"/>
            <a:ext cx="2275112" cy="2285635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61D9966-ABB3-B940-9E75-D3EB68DD00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368" t="13095" r="15366" b="13095"/>
          <a:stretch/>
        </p:blipFill>
        <p:spPr>
          <a:xfrm>
            <a:off x="3736466" y="1684338"/>
            <a:ext cx="2275111" cy="2285635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BCED29-70EA-D24E-8F7C-3B8948C4B2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368" t="13095" r="15366" b="13095"/>
          <a:stretch/>
        </p:blipFill>
        <p:spPr>
          <a:xfrm>
            <a:off x="6196044" y="1684337"/>
            <a:ext cx="2275114" cy="2285635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D26649-348F-EF44-A565-E1528D02885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368" t="13094" r="15366" b="12890"/>
          <a:stretch/>
        </p:blipFill>
        <p:spPr>
          <a:xfrm>
            <a:off x="8655625" y="1674813"/>
            <a:ext cx="2275113" cy="2291985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99BB1-99F4-A54F-9C44-DB9ECBC3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(b): Electric potential field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AF9BA2-C2B5-B84B-880D-869BCB61727C}"/>
                  </a:ext>
                </a:extLst>
              </p:cNvPr>
              <p:cNvSpPr txBox="1"/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AF9BA2-C2B5-B84B-880D-869BCB617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19" y="1321356"/>
                <a:ext cx="7641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A2A07D-2C78-074B-A391-410C64CD77CD}"/>
                  </a:ext>
                </a:extLst>
              </p:cNvPr>
              <p:cNvSpPr txBox="1"/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A2A07D-2C78-074B-A391-410C64CD7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696" y="1321356"/>
                <a:ext cx="89242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53E4F7-6CAC-1647-BF0B-EA067BAAFA86}"/>
                  </a:ext>
                </a:extLst>
              </p:cNvPr>
              <p:cNvSpPr txBox="1"/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53E4F7-6CAC-1647-BF0B-EA067BAAF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276" y="1321356"/>
                <a:ext cx="89242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5133D5-6C8A-7849-B010-059407529CF4}"/>
                  </a:ext>
                </a:extLst>
              </p:cNvPr>
              <p:cNvSpPr txBox="1"/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5133D5-6C8A-7849-B010-059407529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856" y="1321356"/>
                <a:ext cx="89242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01F6D6-A423-B84C-8D62-758C0A088A6F}"/>
                  </a:ext>
                </a:extLst>
              </p:cNvPr>
              <p:cNvSpPr txBox="1"/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01F6D6-A423-B84C-8D62-758C0A088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035" y="3976324"/>
                <a:ext cx="102066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901047-27AB-8A4C-99FE-AD3EAB39DE80}"/>
                  </a:ext>
                </a:extLst>
              </p:cNvPr>
              <p:cNvSpPr txBox="1"/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901047-27AB-8A4C-99FE-AD3EAB39D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68" y="3976324"/>
                <a:ext cx="10206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E38051-8EF7-964F-8D31-47C38A76AB4F}"/>
                  </a:ext>
                </a:extLst>
              </p:cNvPr>
              <p:cNvSpPr txBox="1"/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E38051-8EF7-964F-8D31-47C38A76A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195" y="3976324"/>
                <a:ext cx="102066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509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</TotalTime>
  <Words>268</Words>
  <Application>Microsoft Macintosh PowerPoint</Application>
  <PresentationFormat>Widescreen</PresentationFormat>
  <Paragraphs>68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Benchmark problem #6</vt:lpstr>
      <vt:lpstr>Cahn-Hilliard equation</vt:lpstr>
      <vt:lpstr>Poisson equation</vt:lpstr>
      <vt:lpstr>Discretization &amp; numerical parameters</vt:lpstr>
      <vt:lpstr>Results for (a): concentration field</vt:lpstr>
      <vt:lpstr>Results for (a): Electric potential field</vt:lpstr>
      <vt:lpstr>Results for (b): concentration field</vt:lpstr>
      <vt:lpstr>Results for (b): Electric potential field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Benchmark problem #6</dc:title>
  <dc:creator>Kim,Dong-Uk</dc:creator>
  <cp:lastModifiedBy>Kim,Dong-Uk</cp:lastModifiedBy>
  <cp:revision>15</cp:revision>
  <dcterms:created xsi:type="dcterms:W3CDTF">2018-09-20T18:56:03Z</dcterms:created>
  <dcterms:modified xsi:type="dcterms:W3CDTF">2018-09-21T18:29:55Z</dcterms:modified>
</cp:coreProperties>
</file>